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62" r:id="rId3"/>
    <p:sldId id="263" r:id="rId4"/>
    <p:sldId id="269" r:id="rId5"/>
    <p:sldId id="270" r:id="rId6"/>
    <p:sldId id="259" r:id="rId7"/>
    <p:sldId id="271" r:id="rId8"/>
    <p:sldId id="260" r:id="rId9"/>
    <p:sldId id="268" r:id="rId10"/>
    <p:sldId id="258" r:id="rId11"/>
    <p:sldId id="264" r:id="rId12"/>
    <p:sldId id="265" r:id="rId13"/>
    <p:sldId id="273" r:id="rId14"/>
    <p:sldId id="274" r:id="rId15"/>
    <p:sldId id="275" r:id="rId16"/>
    <p:sldId id="272"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94710" autoAdjust="0"/>
  </p:normalViewPr>
  <p:slideViewPr>
    <p:cSldViewPr>
      <p:cViewPr varScale="1">
        <p:scale>
          <a:sx n="124" d="100"/>
          <a:sy n="124" d="100"/>
        </p:scale>
        <p:origin x="-1192" y="-96"/>
      </p:cViewPr>
      <p:guideLst>
        <p:guide orient="horz" pos="2160"/>
        <p:guide pos="2880"/>
      </p:guideLst>
    </p:cSldViewPr>
  </p:slideViewPr>
  <p:outlineViewPr>
    <p:cViewPr>
      <p:scale>
        <a:sx n="33" d="100"/>
        <a:sy n="33" d="100"/>
      </p:scale>
      <p:origin x="0" y="53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6221EF-1139-4EF8-BC5D-A847F7D2B0DA}" type="datetimeFigureOut">
              <a:rPr lang="en-US" smtClean="0"/>
              <a:pPr/>
              <a:t>4/12/15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A1DD67-BE14-4466-A4F7-375F7B7BF0DC}" type="slidenum">
              <a:rPr lang="en-US" smtClean="0"/>
              <a:pPr/>
              <a:t>‹#›</a:t>
            </a:fld>
            <a:endParaRPr lang="en-US"/>
          </a:p>
        </p:txBody>
      </p:sp>
    </p:spTree>
    <p:extLst>
      <p:ext uri="{BB962C8B-B14F-4D97-AF65-F5344CB8AC3E}">
        <p14:creationId xmlns:p14="http://schemas.microsoft.com/office/powerpoint/2010/main" val="3936741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Is changing 1-2 words paraphrasing??? – it’s COPYING!!!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 should change enough that it is your own words, although it’s someone else’s ideas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CAA1DD67-BE14-4466-A4F7-375F7B7BF0D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108F26-1411-4653-A3C7-550B15EECC57}" type="datetimeFigureOut">
              <a:rPr lang="en-US" smtClean="0"/>
              <a:pPr/>
              <a:t>4/12/15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445A355-348F-49B8-8219-ED4B428F022D}"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108F26-1411-4653-A3C7-550B15EECC57}" type="datetimeFigureOut">
              <a:rPr lang="en-US" smtClean="0"/>
              <a:pPr/>
              <a:t>4/12/15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5A355-348F-49B8-8219-ED4B428F02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108F26-1411-4653-A3C7-550B15EECC57}" type="datetimeFigureOut">
              <a:rPr lang="en-US" smtClean="0"/>
              <a:pPr/>
              <a:t>4/12/15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5A355-348F-49B8-8219-ED4B428F02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108F26-1411-4653-A3C7-550B15EECC57}" type="datetimeFigureOut">
              <a:rPr lang="en-US" smtClean="0"/>
              <a:pPr/>
              <a:t>4/12/15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45A355-348F-49B8-8219-ED4B428F022D}"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108F26-1411-4653-A3C7-550B15EECC57}" type="datetimeFigureOut">
              <a:rPr lang="en-US" smtClean="0"/>
              <a:pPr/>
              <a:t>4/12/15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445A355-348F-49B8-8219-ED4B428F022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108F26-1411-4653-A3C7-550B15EECC57}" type="datetimeFigureOut">
              <a:rPr lang="en-US" smtClean="0"/>
              <a:pPr/>
              <a:t>4/12/15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5A355-348F-49B8-8219-ED4B428F022D}"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108F26-1411-4653-A3C7-550B15EECC57}" type="datetimeFigureOut">
              <a:rPr lang="en-US" smtClean="0"/>
              <a:pPr/>
              <a:t>4/12/15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45A355-348F-49B8-8219-ED4B428F022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108F26-1411-4653-A3C7-550B15EECC57}" type="datetimeFigureOut">
              <a:rPr lang="en-US" smtClean="0"/>
              <a:pPr/>
              <a:t>4/12/15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45A355-348F-49B8-8219-ED4B428F02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108F26-1411-4653-A3C7-550B15EECC57}" type="datetimeFigureOut">
              <a:rPr lang="en-US" smtClean="0"/>
              <a:pPr/>
              <a:t>4/12/15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45A355-348F-49B8-8219-ED4B428F02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108F26-1411-4653-A3C7-550B15EECC57}" type="datetimeFigureOut">
              <a:rPr lang="en-US" smtClean="0"/>
              <a:pPr/>
              <a:t>4/12/15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45A355-348F-49B8-8219-ED4B428F022D}"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108F26-1411-4653-A3C7-550B15EECC57}" type="datetimeFigureOut">
              <a:rPr lang="en-US" smtClean="0"/>
              <a:pPr/>
              <a:t>4/12/15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445A355-348F-49B8-8219-ED4B428F022D}"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108F26-1411-4653-A3C7-550B15EECC57}" type="datetimeFigureOut">
              <a:rPr lang="en-US" smtClean="0"/>
              <a:pPr/>
              <a:t>4/12/15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45A355-348F-49B8-8219-ED4B428F02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ritecheck.com/plagiarism-qui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noAutofit/>
          </a:bodyPr>
          <a:lstStyle/>
          <a:p>
            <a:r>
              <a:rPr lang="en-US" sz="4800" b="1" dirty="0" smtClean="0"/>
              <a:t/>
            </a:r>
            <a:br>
              <a:rPr lang="en-US" sz="4800" b="1" dirty="0" smtClean="0"/>
            </a:br>
            <a:r>
              <a:rPr lang="en-US" sz="4800" b="1" dirty="0" smtClean="0"/>
              <a:t>Avoiding Plagiarism </a:t>
            </a:r>
            <a:br>
              <a:rPr lang="en-US" sz="4800" b="1" dirty="0" smtClean="0"/>
            </a:br>
            <a:endParaRPr lang="en-US" sz="4800" b="1" dirty="0"/>
          </a:p>
        </p:txBody>
      </p:sp>
      <p:pic>
        <p:nvPicPr>
          <p:cNvPr id="4" name="pasted-image.png"/>
          <p:cNvPicPr>
            <a:picLocks noGrp="1"/>
          </p:cNvPicPr>
          <p:nvPr>
            <p:ph sz="quarter" idx="1"/>
          </p:nvPr>
        </p:nvPicPr>
        <p:blipFill>
          <a:blip r:embed="rId2" cstate="print">
            <a:extLst/>
          </a:blip>
          <a:stretch>
            <a:fillRect/>
          </a:stretch>
        </p:blipFill>
        <p:spPr>
          <a:xfrm>
            <a:off x="2286000" y="3276600"/>
            <a:ext cx="4267200" cy="2667000"/>
          </a:xfrm>
          <a:prstGeom prst="rect">
            <a:avLst/>
          </a:prstGeom>
          <a:ln w="12700">
            <a:miter lim="400000"/>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5300" b="1" dirty="0" smtClean="0"/>
              <a:t/>
            </a:r>
            <a:br>
              <a:rPr lang="en-US" sz="5300" b="1" dirty="0" smtClean="0"/>
            </a:br>
            <a:r>
              <a:rPr lang="en-US" sz="5300" b="1" dirty="0" smtClean="0">
                <a:solidFill>
                  <a:srgbClr val="002060"/>
                </a:solidFill>
              </a:rPr>
              <a:t>Quoting </a:t>
            </a:r>
            <a:endParaRPr lang="en-US" sz="5300" b="1" dirty="0">
              <a:solidFill>
                <a:srgbClr val="002060"/>
              </a:solidFill>
            </a:endParaRPr>
          </a:p>
        </p:txBody>
      </p:sp>
      <p:sp>
        <p:nvSpPr>
          <p:cNvPr id="3" name="Content Placeholder 2"/>
          <p:cNvSpPr>
            <a:spLocks noGrp="1"/>
          </p:cNvSpPr>
          <p:nvPr>
            <p:ph sz="quarter" idx="1"/>
          </p:nvPr>
        </p:nvSpPr>
        <p:spPr>
          <a:xfrm>
            <a:off x="457200" y="1676400"/>
            <a:ext cx="8229600" cy="4778408"/>
          </a:xfrm>
        </p:spPr>
        <p:txBody>
          <a:bodyPr>
            <a:normAutofit/>
          </a:bodyPr>
          <a:lstStyle/>
          <a:p>
            <a:pPr>
              <a:buNone/>
            </a:pPr>
            <a:endParaRPr lang="en-US" dirty="0" smtClean="0"/>
          </a:p>
          <a:p>
            <a:pPr>
              <a:buNone/>
            </a:pPr>
            <a:r>
              <a:rPr lang="en-US" b="1" dirty="0" smtClean="0"/>
              <a:t>   </a:t>
            </a:r>
            <a:r>
              <a:rPr lang="en-US" b="1" dirty="0" smtClean="0">
                <a:solidFill>
                  <a:srgbClr val="002060"/>
                </a:solidFill>
              </a:rPr>
              <a:t>Quotations</a:t>
            </a:r>
            <a:r>
              <a:rPr lang="en-US" b="1" dirty="0" smtClean="0"/>
              <a:t> </a:t>
            </a:r>
            <a:r>
              <a:rPr lang="en-US" b="1" i="1" dirty="0" smtClean="0"/>
              <a:t>are the exact words of an author, copied directly from a source, word for word. </a:t>
            </a:r>
          </a:p>
          <a:p>
            <a:pPr>
              <a:buNone/>
            </a:pPr>
            <a:r>
              <a:rPr lang="en-US" dirty="0" smtClean="0"/>
              <a:t>  </a:t>
            </a:r>
          </a:p>
          <a:p>
            <a:pPr>
              <a:buNone/>
            </a:pPr>
            <a:r>
              <a:rPr lang="en-US" b="1" dirty="0" smtClean="0">
                <a:solidFill>
                  <a:srgbClr val="002060"/>
                </a:solidFill>
              </a:rPr>
              <a:t>Use quotes when: </a:t>
            </a:r>
          </a:p>
          <a:p>
            <a:r>
              <a:rPr lang="en-US" dirty="0" smtClean="0"/>
              <a:t>Disagree with the author </a:t>
            </a:r>
          </a:p>
          <a:p>
            <a:r>
              <a:rPr lang="en-US" dirty="0" smtClean="0"/>
              <a:t>Add the power of an author’s words to support your argument </a:t>
            </a:r>
          </a:p>
          <a:p>
            <a:r>
              <a:rPr lang="en-US" dirty="0" smtClean="0"/>
              <a:t>Highlight powerful phrases or passages </a:t>
            </a:r>
          </a:p>
          <a:p>
            <a:pPr>
              <a:buNone/>
            </a:pPr>
            <a:endParaRPr lang="en-US" b="1" dirty="0" smtClean="0"/>
          </a:p>
          <a:p>
            <a:pPr algn="ctr">
              <a:buNone/>
            </a:pPr>
            <a:r>
              <a:rPr lang="en-US" b="1" dirty="0" smtClean="0">
                <a:solidFill>
                  <a:srgbClr val="002060"/>
                </a:solidFill>
              </a:rPr>
              <a:t>Quotations must be cited!!!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solidFill>
                  <a:schemeClr val="tx1">
                    <a:lumMod val="75000"/>
                    <a:lumOff val="25000"/>
                  </a:schemeClr>
                </a:solidFill>
              </a:rPr>
              <a:t>Is this Plagiarism and why?</a:t>
            </a:r>
            <a:endParaRPr lang="en-US" dirty="0">
              <a:solidFill>
                <a:schemeClr val="tx1">
                  <a:lumMod val="75000"/>
                  <a:lumOff val="25000"/>
                </a:schemeClr>
              </a:solidFill>
            </a:endParaRPr>
          </a:p>
        </p:txBody>
      </p:sp>
      <p:sp>
        <p:nvSpPr>
          <p:cNvPr id="4" name="Text Placeholder 3"/>
          <p:cNvSpPr>
            <a:spLocks noGrp="1"/>
          </p:cNvSpPr>
          <p:nvPr>
            <p:ph type="body" idx="1"/>
          </p:nvPr>
        </p:nvSpPr>
        <p:spPr/>
        <p:txBody>
          <a:bodyPr/>
          <a:lstStyle/>
          <a:p>
            <a:pPr algn="ctr"/>
            <a:r>
              <a:rPr lang="en-US" sz="2800" dirty="0" smtClean="0"/>
              <a:t>Original </a:t>
            </a:r>
            <a:endParaRPr lang="en-US" sz="2800" dirty="0"/>
          </a:p>
        </p:txBody>
      </p:sp>
      <p:sp>
        <p:nvSpPr>
          <p:cNvPr id="6" name="Text Placeholder 5"/>
          <p:cNvSpPr>
            <a:spLocks noGrp="1"/>
          </p:cNvSpPr>
          <p:nvPr>
            <p:ph type="body" sz="half" idx="3"/>
          </p:nvPr>
        </p:nvSpPr>
        <p:spPr/>
        <p:txBody>
          <a:bodyPr/>
          <a:lstStyle/>
          <a:p>
            <a:pPr algn="ctr"/>
            <a:r>
              <a:rPr lang="en-US" sz="2800" dirty="0" smtClean="0"/>
              <a:t>Student work</a:t>
            </a:r>
            <a:endParaRPr lang="en-US" sz="2800" dirty="0"/>
          </a:p>
        </p:txBody>
      </p:sp>
      <p:sp>
        <p:nvSpPr>
          <p:cNvPr id="5" name="Content Placeholder 4"/>
          <p:cNvSpPr>
            <a:spLocks noGrp="1"/>
          </p:cNvSpPr>
          <p:nvPr>
            <p:ph sz="half" idx="2"/>
          </p:nvPr>
        </p:nvSpPr>
        <p:spPr>
          <a:xfrm>
            <a:off x="914400" y="2247900"/>
            <a:ext cx="3810000" cy="4229100"/>
          </a:xfrm>
        </p:spPr>
        <p:txBody>
          <a:bodyPr>
            <a:normAutofit fontScale="70000" lnSpcReduction="20000"/>
          </a:bodyPr>
          <a:lstStyle/>
          <a:p>
            <a:pPr fontAlgn="t">
              <a:buNone/>
            </a:pPr>
            <a:r>
              <a:rPr lang="en-US" dirty="0" smtClean="0"/>
              <a:t>      The legal system is made up of civil courts, criminal courts and specialty courts such as family law courts and bankruptcy court. Each court has its own jurisdiction, which refers to the cases that the court is allowed to hear. In some instances, a case can only be heard in one type of court. For example, a bankruptcy case must be heard in a bankruptcy court. In other instances, there may be several potential courts with jurisdiction. For example, a federal criminal court and a state criminal court would each have jurisdiction over a crime that is a federal drug offense but that is also an offense on the state level. </a:t>
            </a:r>
          </a:p>
          <a:p>
            <a:endParaRPr lang="en-US" dirty="0"/>
          </a:p>
        </p:txBody>
      </p:sp>
      <p:sp>
        <p:nvSpPr>
          <p:cNvPr id="7" name="Content Placeholder 6"/>
          <p:cNvSpPr>
            <a:spLocks noGrp="1"/>
          </p:cNvSpPr>
          <p:nvPr>
            <p:ph sz="half" idx="4"/>
          </p:nvPr>
        </p:nvSpPr>
        <p:spPr/>
        <p:txBody>
          <a:bodyPr>
            <a:normAutofit fontScale="70000" lnSpcReduction="20000"/>
          </a:bodyPr>
          <a:lstStyle/>
          <a:p>
            <a:pPr>
              <a:buNone/>
            </a:pPr>
            <a:r>
              <a:rPr lang="en-US" dirty="0" smtClean="0"/>
              <a:t>      The legal system is comprised of criminal and civil courts and specialty courts like bankruptcy and family law courts. Every one of the courts is vested with its own jurisdiction. Jurisdiction means the types of cases each court is permitted to rule on. Sometimes, only one type of court can hear a particular case. For instance, bankruptcy cases an be ruled on only in bankruptcy court. In other situations, it is possible for more than one court to have jurisdiction. For instance, both a state and federal criminal court could have authority over a criminal case that is illegal under federal and state drug laws.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defRPr sz="1800" b="0" spc="0">
                <a:solidFill>
                  <a:srgbClr val="000000"/>
                </a:solidFill>
              </a:defRPr>
            </a:pPr>
            <a:r>
              <a:rPr lang="en-US" sz="4800" b="1" dirty="0" smtClean="0">
                <a:solidFill>
                  <a:schemeClr val="tx1">
                    <a:lumMod val="75000"/>
                    <a:lumOff val="25000"/>
                  </a:schemeClr>
                </a:solidFill>
              </a:rPr>
              <a:t>Is this Plagiarism and why?</a:t>
            </a:r>
            <a:endParaRPr lang="en-US" sz="4800" dirty="0">
              <a:solidFill>
                <a:schemeClr val="tx1">
                  <a:lumMod val="75000"/>
                  <a:lumOff val="25000"/>
                </a:schemeClr>
              </a:solidFill>
            </a:endParaRPr>
          </a:p>
        </p:txBody>
      </p:sp>
      <p:sp>
        <p:nvSpPr>
          <p:cNvPr id="3" name="Text Placeholder 2"/>
          <p:cNvSpPr>
            <a:spLocks noGrp="1"/>
          </p:cNvSpPr>
          <p:nvPr>
            <p:ph type="body" idx="1"/>
          </p:nvPr>
        </p:nvSpPr>
        <p:spPr/>
        <p:txBody>
          <a:bodyPr/>
          <a:lstStyle/>
          <a:p>
            <a:pPr algn="ctr"/>
            <a:r>
              <a:rPr lang="en-US" sz="2800" dirty="0" smtClean="0"/>
              <a:t>Original</a:t>
            </a:r>
            <a:r>
              <a:rPr lang="en-US" dirty="0" smtClean="0"/>
              <a:t> </a:t>
            </a:r>
            <a:endParaRPr lang="en-US" dirty="0"/>
          </a:p>
        </p:txBody>
      </p:sp>
      <p:sp>
        <p:nvSpPr>
          <p:cNvPr id="4" name="Text Placeholder 3"/>
          <p:cNvSpPr>
            <a:spLocks noGrp="1"/>
          </p:cNvSpPr>
          <p:nvPr>
            <p:ph type="body" sz="half" idx="3"/>
          </p:nvPr>
        </p:nvSpPr>
        <p:spPr/>
        <p:txBody>
          <a:bodyPr/>
          <a:lstStyle/>
          <a:p>
            <a:pPr algn="ctr"/>
            <a:r>
              <a:rPr lang="en-US" sz="2800" dirty="0" smtClean="0"/>
              <a:t>Student work</a:t>
            </a:r>
            <a:endParaRPr lang="en-US" sz="2800" dirty="0"/>
          </a:p>
        </p:txBody>
      </p:sp>
      <p:sp>
        <p:nvSpPr>
          <p:cNvPr id="5" name="Content Placeholder 4"/>
          <p:cNvSpPr>
            <a:spLocks noGrp="1"/>
          </p:cNvSpPr>
          <p:nvPr>
            <p:ph sz="half" idx="2"/>
          </p:nvPr>
        </p:nvSpPr>
        <p:spPr>
          <a:xfrm>
            <a:off x="914400" y="2247900"/>
            <a:ext cx="3733800" cy="4000500"/>
          </a:xfrm>
        </p:spPr>
        <p:txBody>
          <a:bodyPr>
            <a:normAutofit fontScale="70000" lnSpcReduction="20000"/>
          </a:bodyPr>
          <a:lstStyle/>
          <a:p>
            <a:pPr marL="0" lvl="0" indent="0">
              <a:buNone/>
            </a:pPr>
            <a:r>
              <a:rPr lang="en-US" sz="3200" dirty="0" smtClean="0">
                <a:solidFill>
                  <a:srgbClr val="2D2D2D"/>
                </a:solidFill>
                <a:latin typeface="Times New Roman"/>
                <a:ea typeface="Times New Roman"/>
                <a:cs typeface="Times New Roman"/>
                <a:sym typeface="Times New Roman"/>
              </a:rPr>
              <a:t>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Lester, James D. </a:t>
            </a:r>
            <a:r>
              <a:rPr lang="en-US" sz="3200" u="sng" dirty="0" smtClean="0">
                <a:solidFill>
                  <a:srgbClr val="2D2D2D"/>
                </a:solidFill>
                <a:latin typeface="Times New Roman"/>
                <a:ea typeface="Times New Roman"/>
                <a:cs typeface="Times New Roman"/>
                <a:sym typeface="Times New Roman"/>
              </a:rPr>
              <a:t>Writing Research Papers</a:t>
            </a:r>
            <a:r>
              <a:rPr lang="en-US" sz="3200" dirty="0" smtClean="0">
                <a:solidFill>
                  <a:srgbClr val="2D2D2D"/>
                </a:solidFill>
                <a:latin typeface="Times New Roman"/>
                <a:ea typeface="Times New Roman"/>
                <a:cs typeface="Times New Roman"/>
                <a:sym typeface="Times New Roman"/>
              </a:rPr>
              <a:t>. 2nd ed. (1976): 46-47.</a:t>
            </a:r>
          </a:p>
          <a:p>
            <a:endParaRPr lang="en-US" dirty="0"/>
          </a:p>
        </p:txBody>
      </p:sp>
      <p:sp>
        <p:nvSpPr>
          <p:cNvPr id="6" name="Content Placeholder 5"/>
          <p:cNvSpPr>
            <a:spLocks noGrp="1"/>
          </p:cNvSpPr>
          <p:nvPr>
            <p:ph sz="half" idx="4"/>
          </p:nvPr>
        </p:nvSpPr>
        <p:spPr>
          <a:xfrm>
            <a:off x="4953000" y="2209800"/>
            <a:ext cx="3733800" cy="3924300"/>
          </a:xfrm>
        </p:spPr>
        <p:txBody>
          <a:bodyPr>
            <a:normAutofit fontScale="92500"/>
          </a:bodyPr>
          <a:lstStyle/>
          <a:p>
            <a:pPr lvl="0">
              <a:buNone/>
            </a:pPr>
            <a:r>
              <a:rPr lang="en-US" sz="2400" dirty="0" smtClean="0">
                <a:solidFill>
                  <a:srgbClr val="2D2D2D"/>
                </a:solidFill>
                <a:latin typeface="Times New Roman"/>
                <a:ea typeface="Times New Roman"/>
                <a:cs typeface="Times New Roman"/>
                <a:sym typeface="Times New Roman"/>
              </a:rPr>
              <a:t>    Students often use too many direct quotations when they take notes, resulting in too many of them in the final research paper. In fact, probably only about 10% of the final copy should consist of directly quoted material. So it is important to limit the amount of source material copied while taking notes.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To avoid plagiarism</a:t>
            </a:r>
            <a:endParaRPr lang="en-US" sz="4400" b="1" dirty="0"/>
          </a:p>
        </p:txBody>
      </p:sp>
      <p:sp>
        <p:nvSpPr>
          <p:cNvPr id="5" name="Content Placeholder 4"/>
          <p:cNvSpPr>
            <a:spLocks noGrp="1"/>
          </p:cNvSpPr>
          <p:nvPr>
            <p:ph sz="quarter" idx="1"/>
          </p:nvPr>
        </p:nvSpPr>
        <p:spPr/>
        <p:txBody>
          <a:bodyPr/>
          <a:lstStyle/>
          <a:p>
            <a:endParaRPr lang="en-US" dirty="0" smtClean="0"/>
          </a:p>
          <a:p>
            <a:r>
              <a:rPr lang="en-US" dirty="0" smtClean="0"/>
              <a:t>Take </a:t>
            </a:r>
            <a:r>
              <a:rPr lang="en-US" b="1" i="1" dirty="0" smtClean="0">
                <a:solidFill>
                  <a:srgbClr val="742217"/>
                </a:solidFill>
              </a:rPr>
              <a:t>thorough notes </a:t>
            </a:r>
            <a:r>
              <a:rPr lang="en-US" dirty="0" smtClean="0"/>
              <a:t>from all your sources </a:t>
            </a:r>
          </a:p>
          <a:p>
            <a:r>
              <a:rPr lang="en-US" dirty="0" smtClean="0"/>
              <a:t>Use </a:t>
            </a:r>
            <a:r>
              <a:rPr lang="en-US" b="1" i="1" dirty="0" smtClean="0">
                <a:solidFill>
                  <a:schemeClr val="accent2">
                    <a:lumMod val="75000"/>
                  </a:schemeClr>
                </a:solidFill>
              </a:rPr>
              <a:t>different color fonts, pens and pencils </a:t>
            </a:r>
            <a:r>
              <a:rPr lang="en-US" dirty="0" smtClean="0"/>
              <a:t>for each source</a:t>
            </a:r>
          </a:p>
          <a:p>
            <a:r>
              <a:rPr lang="en-US" dirty="0" smtClean="0"/>
              <a:t>Distinguish your own ideas from those you found elsewhere</a:t>
            </a:r>
          </a:p>
          <a:p>
            <a:r>
              <a:rPr lang="en-US" dirty="0" smtClean="0"/>
              <a:t>Mark </a:t>
            </a:r>
            <a:r>
              <a:rPr lang="en-US" b="1" i="1" dirty="0" smtClean="0">
                <a:solidFill>
                  <a:srgbClr val="742217"/>
                </a:solidFill>
              </a:rPr>
              <a:t>page numbers</a:t>
            </a:r>
          </a:p>
          <a:p>
            <a:r>
              <a:rPr lang="en-US" dirty="0" smtClean="0"/>
              <a:t>Write down </a:t>
            </a:r>
            <a:r>
              <a:rPr lang="en-US" b="1" i="1" dirty="0" smtClean="0">
                <a:solidFill>
                  <a:srgbClr val="742217"/>
                </a:solidFill>
              </a:rPr>
              <a:t>bibliographic information or web addresses </a:t>
            </a:r>
            <a:r>
              <a:rPr lang="en-US" dirty="0" smtClean="0"/>
              <a:t>right away</a:t>
            </a:r>
          </a:p>
          <a:p>
            <a:endParaRPr lang="en-US" dirty="0" smtClean="0"/>
          </a:p>
          <a:p>
            <a:endParaRPr lang="en-US" dirty="0"/>
          </a:p>
        </p:txBody>
      </p:sp>
    </p:spTree>
    <p:extLst>
      <p:ext uri="{BB962C8B-B14F-4D97-AF65-F5344CB8AC3E}">
        <p14:creationId xmlns:p14="http://schemas.microsoft.com/office/powerpoint/2010/main" val="1730182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Note Cards</a:t>
            </a:r>
            <a:endParaRPr lang="en-US" sz="4400" b="1" dirty="0"/>
          </a:p>
        </p:txBody>
      </p:sp>
      <p:pic>
        <p:nvPicPr>
          <p:cNvPr id="4" name="Content Placeholder 3" descr="3.GIF"/>
          <p:cNvPicPr>
            <a:picLocks noGrp="1" noChangeAspect="1"/>
          </p:cNvPicPr>
          <p:nvPr>
            <p:ph sz="quarter" idx="1"/>
          </p:nvPr>
        </p:nvPicPr>
        <p:blipFill>
          <a:blip r:embed="rId2">
            <a:extLst>
              <a:ext uri="{28A0092B-C50C-407E-A947-70E740481C1C}">
                <a14:useLocalDpi xmlns:a14="http://schemas.microsoft.com/office/drawing/2010/main" val="0"/>
              </a:ext>
            </a:extLst>
          </a:blip>
          <a:srcRect t="10784" b="10784"/>
          <a:stretch>
            <a:fillRect/>
          </a:stretch>
        </p:blipFill>
        <p:spPr/>
      </p:pic>
    </p:spTree>
    <p:extLst>
      <p:ext uri="{BB962C8B-B14F-4D97-AF65-F5344CB8AC3E}">
        <p14:creationId xmlns:p14="http://schemas.microsoft.com/office/powerpoint/2010/main" val="1697175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ource_card.gif"/>
          <p:cNvPicPr>
            <a:picLocks noGrp="1" noChangeAspect="1"/>
          </p:cNvPicPr>
          <p:nvPr>
            <p:ph sz="quarter" idx="1"/>
          </p:nvPr>
        </p:nvPicPr>
        <p:blipFill>
          <a:blip r:embed="rId2">
            <a:extLst>
              <a:ext uri="{28A0092B-C50C-407E-A947-70E740481C1C}">
                <a14:useLocalDpi xmlns:a14="http://schemas.microsoft.com/office/drawing/2010/main" val="0"/>
              </a:ext>
            </a:extLst>
          </a:blip>
          <a:srcRect t="8877" b="8877"/>
          <a:stretch>
            <a:fillRect/>
          </a:stretch>
        </p:blipFill>
        <p:spPr>
          <a:xfrm>
            <a:off x="914400" y="685800"/>
            <a:ext cx="7772400" cy="4419600"/>
          </a:xfrm>
        </p:spPr>
      </p:pic>
    </p:spTree>
    <p:extLst>
      <p:ext uri="{BB962C8B-B14F-4D97-AF65-F5344CB8AC3E}">
        <p14:creationId xmlns:p14="http://schemas.microsoft.com/office/powerpoint/2010/main" val="156030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lumMod val="75000"/>
                    <a:lumOff val="25000"/>
                  </a:schemeClr>
                </a:solidFill>
              </a:rPr>
              <a:t>Works Cited Page </a:t>
            </a:r>
            <a:endParaRPr lang="en-US" b="1" dirty="0">
              <a:solidFill>
                <a:schemeClr val="tx1">
                  <a:lumMod val="75000"/>
                  <a:lumOff val="25000"/>
                </a:schemeClr>
              </a:solidFill>
            </a:endParaRPr>
          </a:p>
        </p:txBody>
      </p:sp>
      <p:pic>
        <p:nvPicPr>
          <p:cNvPr id="4" name="Content Placeholder 3" descr="SampleWrkCtd2.jpg"/>
          <p:cNvPicPr>
            <a:picLocks noGrp="1" noChangeAspect="1"/>
          </p:cNvPicPr>
          <p:nvPr>
            <p:ph sz="quarter" idx="1"/>
          </p:nvPr>
        </p:nvPicPr>
        <p:blipFill>
          <a:blip r:embed="rId2" cstate="print"/>
          <a:stretch>
            <a:fillRect/>
          </a:stretch>
        </p:blipFill>
        <p:spPr>
          <a:xfrm>
            <a:off x="1691772" y="1524000"/>
            <a:ext cx="6217655" cy="44958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sz="4800" b="1" dirty="0" smtClean="0"/>
              <a:t>Your turn to test your knowledge</a:t>
            </a:r>
            <a:endParaRPr lang="en-US" sz="4800" b="1" dirty="0"/>
          </a:p>
        </p:txBody>
      </p:sp>
      <p:sp>
        <p:nvSpPr>
          <p:cNvPr id="8" name="Content Placeholder 7"/>
          <p:cNvSpPr>
            <a:spLocks noGrp="1"/>
          </p:cNvSpPr>
          <p:nvPr>
            <p:ph sz="quarter" idx="1"/>
          </p:nvPr>
        </p:nvSpPr>
        <p:spPr/>
        <p:txBody>
          <a:bodyPr/>
          <a:lstStyle/>
          <a:p>
            <a:pPr marL="274320" lvl="1" indent="-274320">
              <a:spcBef>
                <a:spcPts val="580"/>
              </a:spcBef>
              <a:buClr>
                <a:schemeClr val="accent1"/>
              </a:buClr>
              <a:buNone/>
            </a:pPr>
            <a:endParaRPr lang="en-US" sz="2800" b="1" i="1" dirty="0" smtClean="0"/>
          </a:p>
          <a:p>
            <a:pPr marL="274320" lvl="1" indent="-274320">
              <a:spcBef>
                <a:spcPts val="580"/>
              </a:spcBef>
              <a:buClr>
                <a:schemeClr val="accent1"/>
              </a:buClr>
              <a:buNone/>
            </a:pPr>
            <a:endParaRPr lang="en-US" sz="2800" b="1" i="1" dirty="0" smtClean="0"/>
          </a:p>
          <a:p>
            <a:pPr marL="274320" lvl="1" indent="-274320">
              <a:spcBef>
                <a:spcPts val="580"/>
              </a:spcBef>
              <a:buClr>
                <a:schemeClr val="accent1"/>
              </a:buClr>
              <a:buNone/>
            </a:pPr>
            <a:r>
              <a:rPr lang="en-US" sz="2800" b="1" i="1" dirty="0" smtClean="0"/>
              <a:t>Please, type in this URL address and take the quiz</a:t>
            </a:r>
          </a:p>
          <a:p>
            <a:pPr marL="274320" lvl="1" indent="-274320">
              <a:spcBef>
                <a:spcPts val="580"/>
              </a:spcBef>
              <a:buClr>
                <a:schemeClr val="accent1"/>
              </a:buClr>
              <a:buNone/>
            </a:pPr>
            <a:endParaRPr lang="en-US" sz="2600" u="sng" dirty="0" smtClean="0">
              <a:solidFill>
                <a:srgbClr val="3E4044"/>
              </a:solidFill>
              <a:hlinkClick r:id="rId2"/>
            </a:endParaRPr>
          </a:p>
          <a:p>
            <a:pPr marL="274320" lvl="1" indent="-274320">
              <a:spcBef>
                <a:spcPts val="580"/>
              </a:spcBef>
              <a:buClr>
                <a:schemeClr val="accent1"/>
              </a:buClr>
              <a:buNone/>
            </a:pPr>
            <a:r>
              <a:rPr lang="en-US" sz="2600" u="sng" dirty="0" smtClean="0">
                <a:solidFill>
                  <a:srgbClr val="3E4044"/>
                </a:solidFill>
                <a:hlinkClick r:id="rId2"/>
              </a:rPr>
              <a:t>http://en.writecheck.com/plagiarism-quiz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spcBef>
                <a:spcPts val="0"/>
              </a:spcBef>
              <a:defRPr sz="1800">
                <a:solidFill>
                  <a:srgbClr val="000000"/>
                </a:solidFill>
              </a:defRPr>
            </a:pPr>
            <a:r>
              <a:rPr lang="en-US" dirty="0" smtClean="0"/>
              <a:t/>
            </a:r>
            <a:br>
              <a:rPr lang="en-US" dirty="0" smtClean="0"/>
            </a:br>
            <a:r>
              <a:rPr lang="en-US" sz="4400" b="1" dirty="0" smtClean="0">
                <a:solidFill>
                  <a:schemeClr val="tx2">
                    <a:lumMod val="50000"/>
                  </a:schemeClr>
                </a:solidFill>
              </a:rPr>
              <a:t>What is Plagiarism?</a:t>
            </a:r>
            <a:endParaRPr lang="en-US" sz="4400" b="1" dirty="0">
              <a:solidFill>
                <a:schemeClr val="tx2">
                  <a:lumMod val="50000"/>
                </a:schemeClr>
              </a:solidFill>
            </a:endParaRPr>
          </a:p>
        </p:txBody>
      </p:sp>
      <p:pic>
        <p:nvPicPr>
          <p:cNvPr id="4" name="pasted-image.png"/>
          <p:cNvPicPr>
            <a:picLocks noGrp="1"/>
          </p:cNvPicPr>
          <p:nvPr>
            <p:ph sz="quarter" idx="1"/>
          </p:nvPr>
        </p:nvPicPr>
        <p:blipFill>
          <a:blip r:embed="rId2" cstate="print">
            <a:extLst/>
          </a:blip>
          <a:stretch>
            <a:fillRect/>
          </a:stretch>
        </p:blipFill>
        <p:spPr>
          <a:xfrm>
            <a:off x="1066800" y="1600200"/>
            <a:ext cx="7086600" cy="3962400"/>
          </a:xfrm>
          <a:prstGeom prst="rect">
            <a:avLst/>
          </a:prstGeom>
          <a:ln w="12700">
            <a:miter lim="400000"/>
          </a:ln>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solidFill>
                  <a:schemeClr val="accent2">
                    <a:lumMod val="75000"/>
                  </a:schemeClr>
                </a:solidFill>
              </a:rPr>
              <a:t>Plagiarism </a:t>
            </a:r>
            <a:endParaRPr lang="en-US" sz="4800" dirty="0"/>
          </a:p>
        </p:txBody>
      </p:sp>
      <p:sp>
        <p:nvSpPr>
          <p:cNvPr id="3" name="Content Placeholder 2"/>
          <p:cNvSpPr>
            <a:spLocks noGrp="1"/>
          </p:cNvSpPr>
          <p:nvPr>
            <p:ph sz="quarter" idx="1"/>
          </p:nvPr>
        </p:nvSpPr>
        <p:spPr/>
        <p:txBody>
          <a:bodyPr/>
          <a:lstStyle/>
          <a:p>
            <a:r>
              <a:rPr lang="en-US" sz="4800" b="1" i="1" spc="-126" dirty="0" smtClean="0"/>
              <a:t> The practice of taking someone else’s work or ideas and passing them off as one’s own.</a:t>
            </a:r>
          </a:p>
          <a:p>
            <a:endParaRPr lang="en-US" sz="4800" b="1" i="1" spc="-126" dirty="0" smtClean="0"/>
          </a:p>
          <a:p>
            <a:pPr lvl="0">
              <a:buNone/>
            </a:pPr>
            <a:endParaRPr lang="en-US" sz="4800" b="1" i="1" spc="-126" dirty="0" smtClean="0"/>
          </a:p>
          <a:p>
            <a:endParaRPr lang="en-US" dirty="0"/>
          </a:p>
        </p:txBody>
      </p:sp>
      <p:pic>
        <p:nvPicPr>
          <p:cNvPr id="4" name="Picture 3"/>
          <p:cNvPicPr>
            <a:picLocks noChangeAspect="1"/>
          </p:cNvPicPr>
          <p:nvPr/>
        </p:nvPicPr>
        <p:blipFill>
          <a:blip r:embed="rId2" cstate="print"/>
          <a:stretch>
            <a:fillRect/>
          </a:stretch>
        </p:blipFill>
        <p:spPr>
          <a:xfrm>
            <a:off x="1676400" y="3810000"/>
            <a:ext cx="5791200" cy="242056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4800" b="1" dirty="0" smtClean="0">
                <a:solidFill>
                  <a:schemeClr val="tx1">
                    <a:lumMod val="75000"/>
                    <a:lumOff val="25000"/>
                  </a:schemeClr>
                </a:solidFill>
              </a:rPr>
              <a:t>Avoiding Plagiarism </a:t>
            </a:r>
            <a:endParaRPr lang="en-US" sz="4800" b="1" dirty="0">
              <a:solidFill>
                <a:schemeClr val="tx1">
                  <a:lumMod val="75000"/>
                  <a:lumOff val="25000"/>
                </a:schemeClr>
              </a:solidFill>
            </a:endParaRPr>
          </a:p>
        </p:txBody>
      </p:sp>
      <p:sp>
        <p:nvSpPr>
          <p:cNvPr id="5" name="Content Placeholder 4"/>
          <p:cNvSpPr>
            <a:spLocks noGrp="1"/>
          </p:cNvSpPr>
          <p:nvPr>
            <p:ph sz="quarter" idx="1"/>
          </p:nvPr>
        </p:nvSpPr>
        <p:spPr>
          <a:xfrm>
            <a:off x="914400" y="1676400"/>
            <a:ext cx="7772400" cy="4343400"/>
          </a:xfrm>
        </p:spPr>
        <p:txBody>
          <a:bodyPr>
            <a:normAutofit/>
          </a:bodyPr>
          <a:lstStyle/>
          <a:p>
            <a:pPr algn="ctr">
              <a:buNone/>
            </a:pPr>
            <a:r>
              <a:rPr lang="en-US" b="1" i="1" dirty="0" smtClean="0">
                <a:solidFill>
                  <a:srgbClr val="FF0000"/>
                </a:solidFill>
              </a:rPr>
              <a:t>Use the following strategies:</a:t>
            </a:r>
          </a:p>
          <a:p>
            <a:pPr algn="ctr">
              <a:buNone/>
            </a:pPr>
            <a:endParaRPr lang="en-US" b="1" i="1" dirty="0" smtClean="0">
              <a:solidFill>
                <a:srgbClr val="002060"/>
              </a:solidFill>
            </a:endParaRPr>
          </a:p>
          <a:p>
            <a:r>
              <a:rPr lang="en-US" b="1" dirty="0" smtClean="0">
                <a:solidFill>
                  <a:srgbClr val="7030A0"/>
                </a:solidFill>
              </a:rPr>
              <a:t>Paraphrase</a:t>
            </a:r>
            <a:r>
              <a:rPr lang="en-US" b="1" dirty="0" smtClean="0">
                <a:solidFill>
                  <a:srgbClr val="FF0000"/>
                </a:solidFill>
              </a:rPr>
              <a:t> </a:t>
            </a:r>
          </a:p>
          <a:p>
            <a:r>
              <a:rPr lang="en-US" b="1" dirty="0" smtClean="0">
                <a:solidFill>
                  <a:srgbClr val="00B050"/>
                </a:solidFill>
              </a:rPr>
              <a:t>Summarize</a:t>
            </a:r>
          </a:p>
          <a:p>
            <a:r>
              <a:rPr lang="en-US" b="1" dirty="0" smtClean="0">
                <a:solidFill>
                  <a:srgbClr val="002060"/>
                </a:solidFill>
              </a:rPr>
              <a:t>Quote</a:t>
            </a:r>
            <a:endParaRPr lang="en-US" dirty="0" smtClean="0">
              <a:solidFill>
                <a:srgbClr val="002060"/>
              </a:solidFill>
            </a:endParaRPr>
          </a:p>
          <a:p>
            <a:r>
              <a:rPr lang="en-US" b="1" dirty="0" smtClean="0">
                <a:solidFill>
                  <a:schemeClr val="accent2"/>
                </a:solidFill>
              </a:rPr>
              <a:t>Cite your sources </a:t>
            </a:r>
          </a:p>
          <a:p>
            <a:pPr lvl="3">
              <a:buFont typeface="Wingdings" pitchFamily="2" charset="2"/>
              <a:buChar char="Ø"/>
            </a:pPr>
            <a:r>
              <a:rPr lang="en-US" b="1" dirty="0" smtClean="0">
                <a:solidFill>
                  <a:schemeClr val="accent2"/>
                </a:solidFill>
              </a:rPr>
              <a:t>Works Cited/Bibliography (at the end of your paper)</a:t>
            </a:r>
          </a:p>
          <a:p>
            <a:pPr lvl="3">
              <a:buFont typeface="Wingdings" pitchFamily="2" charset="2"/>
              <a:buChar char="Ø"/>
            </a:pPr>
            <a:r>
              <a:rPr lang="en-US" b="1" dirty="0" smtClean="0">
                <a:solidFill>
                  <a:schemeClr val="accent2"/>
                </a:solidFill>
              </a:rPr>
              <a:t>Parenthetical citations (in-text citation)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dirty="0"/>
          </a:p>
        </p:txBody>
      </p:sp>
      <p:sp>
        <p:nvSpPr>
          <p:cNvPr id="4" name="Title 3"/>
          <p:cNvSpPr>
            <a:spLocks noGrp="1"/>
          </p:cNvSpPr>
          <p:nvPr>
            <p:ph type="ctrTitle"/>
          </p:nvPr>
        </p:nvSpPr>
        <p:spPr/>
        <p:txBody>
          <a:bodyPr>
            <a:noAutofit/>
          </a:bodyPr>
          <a:lstStyle/>
          <a:p>
            <a:r>
              <a:rPr lang="en-US" b="1" dirty="0" smtClean="0"/>
              <a:t>What does it mean to paraphrase?</a:t>
            </a:r>
            <a:endParaRPr lang="en-US" b="1" dirty="0"/>
          </a:p>
        </p:txBody>
      </p:sp>
      <p:pic>
        <p:nvPicPr>
          <p:cNvPr id="2051" name="Picture 3" descr="C:\Users\lausd_user\Desktop\plag04.jpg"/>
          <p:cNvPicPr>
            <a:picLocks noChangeAspect="1" noChangeArrowheads="1"/>
          </p:cNvPicPr>
          <p:nvPr/>
        </p:nvPicPr>
        <p:blipFill>
          <a:blip r:embed="rId2" cstate="print"/>
          <a:srcRect/>
          <a:stretch>
            <a:fillRect/>
          </a:stretch>
        </p:blipFill>
        <p:spPr bwMode="auto">
          <a:xfrm>
            <a:off x="3200400" y="3124200"/>
            <a:ext cx="2590800" cy="3416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477962"/>
          </a:xfrm>
        </p:spPr>
        <p:txBody>
          <a:bodyPr>
            <a:normAutofit fontScale="90000"/>
          </a:bodyPr>
          <a:lstStyle/>
          <a:p>
            <a:pPr algn="ctr"/>
            <a:r>
              <a:rPr lang="en-US" dirty="0" smtClean="0"/>
              <a:t/>
            </a:r>
            <a:br>
              <a:rPr lang="en-US" dirty="0" smtClean="0"/>
            </a:br>
            <a:r>
              <a:rPr lang="en-US" sz="5300" b="1" dirty="0" smtClean="0">
                <a:solidFill>
                  <a:srgbClr val="7030A0"/>
                </a:solidFill>
              </a:rPr>
              <a:t>Paraphrasing</a:t>
            </a:r>
            <a:r>
              <a:rPr lang="en-US" dirty="0" smtClean="0">
                <a:solidFill>
                  <a:srgbClr val="7030A0"/>
                </a:solidFill>
              </a:rPr>
              <a:t> </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sz="quarter" idx="1"/>
          </p:nvPr>
        </p:nvSpPr>
        <p:spPr>
          <a:xfrm>
            <a:off x="457200" y="1447800"/>
            <a:ext cx="8229600" cy="5007008"/>
          </a:xfrm>
        </p:spPr>
        <p:txBody>
          <a:bodyPr>
            <a:normAutofit fontScale="92500" lnSpcReduction="20000"/>
          </a:bodyPr>
          <a:lstStyle/>
          <a:p>
            <a:pPr>
              <a:buNone/>
            </a:pPr>
            <a:r>
              <a:rPr lang="en-US" b="1" dirty="0" smtClean="0">
                <a:solidFill>
                  <a:srgbClr val="7030A0"/>
                </a:solidFill>
              </a:rPr>
              <a:t>Paraphrasing </a:t>
            </a:r>
            <a:r>
              <a:rPr lang="en-US" b="1" dirty="0" smtClean="0"/>
              <a:t>is writing or saying something that the other person has said or written in a different way. </a:t>
            </a:r>
          </a:p>
          <a:p>
            <a:pPr>
              <a:buNone/>
            </a:pPr>
            <a:endParaRPr lang="en-US" b="1" dirty="0" smtClean="0">
              <a:solidFill>
                <a:srgbClr val="FF0000"/>
              </a:solidFill>
            </a:endParaRPr>
          </a:p>
          <a:p>
            <a:pPr algn="ctr">
              <a:buNone/>
            </a:pPr>
            <a:r>
              <a:rPr lang="en-US" b="1" dirty="0" smtClean="0">
                <a:solidFill>
                  <a:srgbClr val="FF0000"/>
                </a:solidFill>
              </a:rPr>
              <a:t>Is changing 1-2 words paraphrasing??? </a:t>
            </a:r>
          </a:p>
          <a:p>
            <a:pPr algn="ctr">
              <a:buNone/>
            </a:pPr>
            <a:r>
              <a:rPr lang="en-US" dirty="0" smtClean="0"/>
              <a:t>You should change enough that it is your own words, although it’s someone else’s ideas</a:t>
            </a:r>
          </a:p>
          <a:p>
            <a:pPr>
              <a:buNone/>
            </a:pPr>
            <a:endParaRPr lang="en-US" b="1" dirty="0" smtClean="0"/>
          </a:p>
          <a:p>
            <a:pPr algn="ctr">
              <a:buNone/>
            </a:pPr>
            <a:r>
              <a:rPr lang="en-US" b="1" dirty="0" smtClean="0">
                <a:solidFill>
                  <a:srgbClr val="7030A0"/>
                </a:solidFill>
              </a:rPr>
              <a:t>You paraphrase when:</a:t>
            </a:r>
          </a:p>
          <a:p>
            <a:r>
              <a:rPr lang="en-US" dirty="0" smtClean="0"/>
              <a:t>You rework the source’s ideas, words, phrases, and sentence structures with your own. </a:t>
            </a:r>
          </a:p>
          <a:p>
            <a:r>
              <a:rPr lang="en-US" dirty="0" smtClean="0"/>
              <a:t>You want to avoid overusing quotations </a:t>
            </a:r>
          </a:p>
          <a:p>
            <a:r>
              <a:rPr lang="en-US" dirty="0" smtClean="0"/>
              <a:t>You want to use your own voice</a:t>
            </a:r>
          </a:p>
          <a:p>
            <a:pPr>
              <a:buNone/>
            </a:pPr>
            <a:r>
              <a:rPr lang="en-US"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noAutofit/>
          </a:bodyPr>
          <a:lstStyle/>
          <a:p>
            <a:r>
              <a:rPr lang="en-US" b="1" dirty="0" smtClean="0"/>
              <a:t>What does it mean to summarize?</a:t>
            </a:r>
            <a:endParaRPr lang="en-US" b="1" dirty="0"/>
          </a:p>
        </p:txBody>
      </p:sp>
      <p:pic>
        <p:nvPicPr>
          <p:cNvPr id="1026" name="Picture 2" descr="C:\Users\lausd_user\Desktop\fotolia_35265232_xl5.png"/>
          <p:cNvPicPr>
            <a:picLocks noChangeAspect="1" noChangeArrowheads="1"/>
          </p:cNvPicPr>
          <p:nvPr/>
        </p:nvPicPr>
        <p:blipFill>
          <a:blip r:embed="rId2" cstate="print"/>
          <a:srcRect/>
          <a:stretch>
            <a:fillRect/>
          </a:stretch>
        </p:blipFill>
        <p:spPr bwMode="auto">
          <a:xfrm>
            <a:off x="2971800" y="3200400"/>
            <a:ext cx="2731558" cy="2209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5300" b="1" dirty="0" smtClean="0">
                <a:solidFill>
                  <a:srgbClr val="00B050"/>
                </a:solidFill>
              </a:rPr>
              <a:t>Summarizing </a:t>
            </a:r>
            <a:endParaRPr lang="en-US" sz="5300" b="1" dirty="0">
              <a:solidFill>
                <a:srgbClr val="00B050"/>
              </a:solidFill>
            </a:endParaRPr>
          </a:p>
        </p:txBody>
      </p:sp>
      <p:sp>
        <p:nvSpPr>
          <p:cNvPr id="3" name="Content Placeholder 2"/>
          <p:cNvSpPr>
            <a:spLocks noGrp="1"/>
          </p:cNvSpPr>
          <p:nvPr>
            <p:ph sz="quarter" idx="1"/>
          </p:nvPr>
        </p:nvSpPr>
        <p:spPr/>
        <p:txBody>
          <a:bodyPr>
            <a:normAutofit fontScale="92500" lnSpcReduction="20000"/>
          </a:bodyPr>
          <a:lstStyle/>
          <a:p>
            <a:pPr>
              <a:buNone/>
            </a:pPr>
            <a:endParaRPr lang="en-US" dirty="0" smtClean="0"/>
          </a:p>
          <a:p>
            <a:pPr>
              <a:buNone/>
            </a:pPr>
            <a:r>
              <a:rPr lang="en-US" b="1" dirty="0" smtClean="0">
                <a:solidFill>
                  <a:srgbClr val="00B050"/>
                </a:solidFill>
              </a:rPr>
              <a:t>    Summarizing </a:t>
            </a:r>
            <a:r>
              <a:rPr lang="en-US" b="1" i="1" dirty="0" smtClean="0"/>
              <a:t>involves putting the main idea(s) of one or several writers into your own words, specifically the main point(s) </a:t>
            </a:r>
          </a:p>
          <a:p>
            <a:pPr>
              <a:buNone/>
            </a:pPr>
            <a:r>
              <a:rPr lang="en-US" dirty="0" smtClean="0"/>
              <a:t>    </a:t>
            </a:r>
            <a:r>
              <a:rPr lang="en-US" b="1" dirty="0" smtClean="0">
                <a:solidFill>
                  <a:srgbClr val="00B050"/>
                </a:solidFill>
              </a:rPr>
              <a:t>Summaries</a:t>
            </a:r>
            <a:r>
              <a:rPr lang="en-US" dirty="0" smtClean="0"/>
              <a:t> are </a:t>
            </a:r>
            <a:r>
              <a:rPr lang="en-US" b="1" dirty="0" smtClean="0">
                <a:solidFill>
                  <a:srgbClr val="00B050"/>
                </a:solidFill>
              </a:rPr>
              <a:t>significantly shorter </a:t>
            </a:r>
            <a:r>
              <a:rPr lang="en-US" dirty="0" smtClean="0"/>
              <a:t>than the original &amp; take a broad overview of the source material. </a:t>
            </a:r>
          </a:p>
          <a:p>
            <a:pPr>
              <a:buNone/>
            </a:pPr>
            <a:endParaRPr lang="en-US" b="1" i="1" dirty="0" smtClean="0"/>
          </a:p>
          <a:p>
            <a:pPr algn="ctr">
              <a:buNone/>
            </a:pPr>
            <a:r>
              <a:rPr lang="en-US" b="1" dirty="0" smtClean="0">
                <a:solidFill>
                  <a:srgbClr val="00B050"/>
                </a:solidFill>
              </a:rPr>
              <a:t>Summarize when: </a:t>
            </a:r>
          </a:p>
          <a:p>
            <a:r>
              <a:rPr lang="en-US" dirty="0" smtClean="0"/>
              <a:t>Establish background </a:t>
            </a:r>
          </a:p>
          <a:p>
            <a:r>
              <a:rPr lang="en-US" dirty="0" smtClean="0"/>
              <a:t>Offer an overview of a topic </a:t>
            </a:r>
          </a:p>
          <a:p>
            <a:r>
              <a:rPr lang="en-US" dirty="0" smtClean="0"/>
              <a:t>Describe knowledge about a topic </a:t>
            </a:r>
          </a:p>
          <a:p>
            <a:r>
              <a:rPr lang="en-US" dirty="0" smtClean="0"/>
              <a:t>Determine the main idea of a single source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p:txBody>
          <a:bodyPr>
            <a:normAutofit/>
          </a:bodyPr>
          <a:lstStyle/>
          <a:p>
            <a:pPr>
              <a:buNone/>
            </a:pPr>
            <a:endParaRPr lang="en-US" sz="2800" b="1" dirty="0" smtClean="0"/>
          </a:p>
          <a:p>
            <a:pPr>
              <a:buNone/>
            </a:pPr>
            <a:endParaRPr lang="en-US" sz="2800" b="1" dirty="0" smtClean="0"/>
          </a:p>
          <a:p>
            <a:pPr>
              <a:buNone/>
            </a:pPr>
            <a:endParaRPr lang="en-US" sz="2800" b="1" dirty="0" smtClean="0"/>
          </a:p>
        </p:txBody>
      </p:sp>
      <p:sp>
        <p:nvSpPr>
          <p:cNvPr id="4" name="Title 3"/>
          <p:cNvSpPr>
            <a:spLocks noGrp="1"/>
          </p:cNvSpPr>
          <p:nvPr>
            <p:ph type="ctrTitle"/>
          </p:nvPr>
        </p:nvSpPr>
        <p:spPr>
          <a:xfrm>
            <a:off x="228600" y="1505930"/>
            <a:ext cx="8763000" cy="1470025"/>
          </a:xfrm>
        </p:spPr>
        <p:txBody>
          <a:bodyPr>
            <a:noAutofit/>
          </a:bodyPr>
          <a:lstStyle/>
          <a:p>
            <a:r>
              <a:rPr lang="en-US" b="1" dirty="0" smtClean="0"/>
              <a:t/>
            </a:r>
            <a:br>
              <a:rPr lang="en-US" b="1" dirty="0" smtClean="0"/>
            </a:br>
            <a:r>
              <a:rPr lang="en-US" b="1" dirty="0" smtClean="0"/>
              <a:t>What does it mean to quote someone?</a:t>
            </a:r>
            <a:r>
              <a:rPr lang="en-US" dirty="0" smtClean="0"/>
              <a:t/>
            </a:r>
            <a:br>
              <a:rPr lang="en-US" dirty="0" smtClean="0"/>
            </a:br>
            <a:endParaRPr lang="en-US" dirty="0"/>
          </a:p>
        </p:txBody>
      </p:sp>
      <p:pic>
        <p:nvPicPr>
          <p:cNvPr id="3074" name="Picture 2" descr="C:\Users\lausd_user\Desktop\images.jpg"/>
          <p:cNvPicPr>
            <a:picLocks noChangeAspect="1" noChangeArrowheads="1"/>
          </p:cNvPicPr>
          <p:nvPr/>
        </p:nvPicPr>
        <p:blipFill>
          <a:blip r:embed="rId2" cstate="print"/>
          <a:srcRect/>
          <a:stretch>
            <a:fillRect/>
          </a:stretch>
        </p:blipFill>
        <p:spPr bwMode="auto">
          <a:xfrm>
            <a:off x="3124200" y="3733800"/>
            <a:ext cx="2957513" cy="221528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1190</TotalTime>
  <Words>771</Words>
  <Application>Microsoft Macintosh PowerPoint</Application>
  <PresentationFormat>On-screen Show (4:3)</PresentationFormat>
  <Paragraphs>77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 Avoiding Plagiarism  </vt:lpstr>
      <vt:lpstr> What is Plagiarism?</vt:lpstr>
      <vt:lpstr>Plagiarism </vt:lpstr>
      <vt:lpstr>Avoiding Plagiarism </vt:lpstr>
      <vt:lpstr>What does it mean to paraphrase?</vt:lpstr>
      <vt:lpstr> Paraphrasing  </vt:lpstr>
      <vt:lpstr>What does it mean to summarize?</vt:lpstr>
      <vt:lpstr> Summarizing </vt:lpstr>
      <vt:lpstr> What does it mean to quote someone? </vt:lpstr>
      <vt:lpstr>     Quoting </vt:lpstr>
      <vt:lpstr>Is this Plagiarism and why?</vt:lpstr>
      <vt:lpstr>Is this Plagiarism and why?</vt:lpstr>
      <vt:lpstr>To avoid plagiarism</vt:lpstr>
      <vt:lpstr>Note Cards</vt:lpstr>
      <vt:lpstr>PowerPoint Presentation</vt:lpstr>
      <vt:lpstr>Works Cited Page </vt:lpstr>
      <vt:lpstr>Your turn to test your knowledge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Notes</dc:title>
  <dc:creator>lausd_user</dc:creator>
  <cp:lastModifiedBy>George Abagi</cp:lastModifiedBy>
  <cp:revision>92</cp:revision>
  <dcterms:created xsi:type="dcterms:W3CDTF">2015-03-20T15:23:10Z</dcterms:created>
  <dcterms:modified xsi:type="dcterms:W3CDTF">2015-04-13T04:56:44Z</dcterms:modified>
</cp:coreProperties>
</file>